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388" r:id="rId2"/>
    <p:sldId id="396" r:id="rId3"/>
    <p:sldId id="264" r:id="rId4"/>
    <p:sldId id="397" r:id="rId5"/>
    <p:sldId id="398" r:id="rId6"/>
    <p:sldId id="399" r:id="rId7"/>
    <p:sldId id="400" r:id="rId8"/>
    <p:sldId id="409" r:id="rId9"/>
    <p:sldId id="402" r:id="rId10"/>
    <p:sldId id="404" r:id="rId11"/>
    <p:sldId id="405" r:id="rId12"/>
    <p:sldId id="406" r:id="rId13"/>
    <p:sldId id="407" r:id="rId14"/>
    <p:sldId id="408" r:id="rId15"/>
    <p:sldId id="403"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Fjalla One" panose="02000506040000020004" pitchFamily="2" charset="0"/>
      <p:regular r:id="rId23"/>
    </p:embeddedFont>
    <p:embeddedFont>
      <p:font typeface="Landasans Medium" panose="00000606000000000000" pitchFamily="50" charset="0"/>
      <p:regular r:id="rId24"/>
    </p:embeddedFont>
    <p:embeddedFont>
      <p:font typeface="Source Sans Pro Black" panose="020B0803030403020204" pitchFamily="34" charset="0"/>
      <p:bold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13" d="100"/>
          <a:sy n="113" d="100"/>
        </p:scale>
        <p:origin x="519"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3207-B122-3E54-707E-A11BDE2499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C3C95-0CFF-DD0F-1B9B-C1CBCF4F96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356737-A4A8-A9E2-47BA-36EFA9267CD9}"/>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5" name="Footer Placeholder 4">
            <a:extLst>
              <a:ext uri="{FF2B5EF4-FFF2-40B4-BE49-F238E27FC236}">
                <a16:creationId xmlns:a16="http://schemas.microsoft.com/office/drawing/2014/main" id="{DF1F7EC2-86E3-A133-1BD2-0D2496AFC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DCC41-B041-35E9-5B27-D3980C6AC684}"/>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88727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381F-A89E-76AA-15B6-9A2FB07906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38FE3-96BE-3FE9-2058-1422859E29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33097-4CC9-F2BE-4596-51516CB411F4}"/>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5" name="Footer Placeholder 4">
            <a:extLst>
              <a:ext uri="{FF2B5EF4-FFF2-40B4-BE49-F238E27FC236}">
                <a16:creationId xmlns:a16="http://schemas.microsoft.com/office/drawing/2014/main" id="{F7BAF507-0D3F-AE02-F3F5-ACBBB9568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ADFDB-BC24-F3CD-2CAA-1B811DCA8414}"/>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1167622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E5A721-8E4C-CD27-8E3E-F789D08E21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324A58-27C1-18F1-4870-06D0F6C5EC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E1A9DB-3E25-037F-5108-5B3AFD41551A}"/>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5" name="Footer Placeholder 4">
            <a:extLst>
              <a:ext uri="{FF2B5EF4-FFF2-40B4-BE49-F238E27FC236}">
                <a16:creationId xmlns:a16="http://schemas.microsoft.com/office/drawing/2014/main" id="{7F267C77-81C0-3764-9CC7-8DE4B7F13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6F9AC-A37C-A376-5A08-6E0B2F7D19B7}"/>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288408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35E2-ABE0-0D40-C314-D9C48D773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E8A130-C858-6F1B-00A0-23555F652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39C96-34FC-D3E5-6181-7D6A393A6ED2}"/>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5" name="Footer Placeholder 4">
            <a:extLst>
              <a:ext uri="{FF2B5EF4-FFF2-40B4-BE49-F238E27FC236}">
                <a16:creationId xmlns:a16="http://schemas.microsoft.com/office/drawing/2014/main" id="{A7F8E4D5-773B-E8B1-E2E6-64CF7FA4C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3F9E21-988C-D263-8B0A-E0E20DAC1BED}"/>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110894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5E40-1F71-FE87-0A78-3B798DA079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BC167D-775D-7CA9-D65B-6B6D077DDC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8A9BE-F07E-849A-E991-FE40B7B2A487}"/>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5" name="Footer Placeholder 4">
            <a:extLst>
              <a:ext uri="{FF2B5EF4-FFF2-40B4-BE49-F238E27FC236}">
                <a16:creationId xmlns:a16="http://schemas.microsoft.com/office/drawing/2014/main" id="{08CE1DAE-9630-B45D-E2DC-17AA919B15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AA40A-1482-9ED0-51AB-957AD8DE2746}"/>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233987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1A70-B921-74D2-63BB-ECE2F96DF0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F53B72-085C-4F8E-E54F-E0CAB6AC00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0BFB94-EA7A-F8CB-033E-2E9041EEE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3306E4-4799-0E8A-B00E-288258BEFB37}"/>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6" name="Footer Placeholder 5">
            <a:extLst>
              <a:ext uri="{FF2B5EF4-FFF2-40B4-BE49-F238E27FC236}">
                <a16:creationId xmlns:a16="http://schemas.microsoft.com/office/drawing/2014/main" id="{C98DD5F9-CF72-F9FE-7206-C1286F20F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72DE4E-33F3-3645-8A36-D780A647502A}"/>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1808612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D6D54-0CE7-4F42-0C81-3D1F39557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41D3C2-94E9-7889-C069-8F37EF0F8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F7BDB-4440-F271-DDC1-17E889AB5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F1E28F-4298-326A-9BB3-1A3F8181CB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A15709-85C2-0DEA-F931-862A29811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D7AF8A-FF89-0045-5A62-6BD5A7EF8326}"/>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8" name="Footer Placeholder 7">
            <a:extLst>
              <a:ext uri="{FF2B5EF4-FFF2-40B4-BE49-F238E27FC236}">
                <a16:creationId xmlns:a16="http://schemas.microsoft.com/office/drawing/2014/main" id="{835847B9-F9D5-D3F1-BCAD-92EF10AD33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99772C-0068-5537-0377-2FD1E19C41C6}"/>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117640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1C34-E5F7-E2A0-4CFD-E53BE82DCB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6A486F-FFB2-5414-D822-653FFC283F70}"/>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4" name="Footer Placeholder 3">
            <a:extLst>
              <a:ext uri="{FF2B5EF4-FFF2-40B4-BE49-F238E27FC236}">
                <a16:creationId xmlns:a16="http://schemas.microsoft.com/office/drawing/2014/main" id="{07B3A3B5-7BF6-CEBD-C13E-91B0628E74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B68BE2-5AFE-EBB0-FF0F-C5A935C132EB}"/>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1809095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5C5344-42DE-E219-6FE1-876C9B8BAE2D}"/>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3" name="Footer Placeholder 2">
            <a:extLst>
              <a:ext uri="{FF2B5EF4-FFF2-40B4-BE49-F238E27FC236}">
                <a16:creationId xmlns:a16="http://schemas.microsoft.com/office/drawing/2014/main" id="{FD968AD2-BF83-952F-3512-4E365DA0C4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D2AC4B-1C7C-0BE9-9362-42B168D9A621}"/>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346728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5218-B1C5-853A-64F6-06E99D15B0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C5E09C-F363-94BC-AC62-969C0CB73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A7BF84-B106-5B7F-4659-6A53861EB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08E4A-A249-7205-81F3-F1B2A6A4D49D}"/>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6" name="Footer Placeholder 5">
            <a:extLst>
              <a:ext uri="{FF2B5EF4-FFF2-40B4-BE49-F238E27FC236}">
                <a16:creationId xmlns:a16="http://schemas.microsoft.com/office/drawing/2014/main" id="{3D62EE3B-B5BB-70AC-9032-D0DF2AC42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D1869-FDD9-8A4D-5E8B-8C83125939E9}"/>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3581917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0091-1245-05AA-0999-DFF3875122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178FB9-8F50-CCE4-E851-29B9F40D25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1FE9A-684B-C0F8-9BA9-E781FF3EA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FF87D-787F-E900-3929-5BEDB5B2BBA0}"/>
              </a:ext>
            </a:extLst>
          </p:cNvPr>
          <p:cNvSpPr>
            <a:spLocks noGrp="1"/>
          </p:cNvSpPr>
          <p:nvPr>
            <p:ph type="dt" sz="half" idx="10"/>
          </p:nvPr>
        </p:nvSpPr>
        <p:spPr/>
        <p:txBody>
          <a:bodyPr/>
          <a:lstStyle/>
          <a:p>
            <a:fld id="{B44AB6D7-27A4-4D98-89E8-B9A1322EA328}" type="datetimeFigureOut">
              <a:rPr lang="en-US" smtClean="0"/>
              <a:t>1/18/2023</a:t>
            </a:fld>
            <a:endParaRPr lang="en-US"/>
          </a:p>
        </p:txBody>
      </p:sp>
      <p:sp>
        <p:nvSpPr>
          <p:cNvPr id="6" name="Footer Placeholder 5">
            <a:extLst>
              <a:ext uri="{FF2B5EF4-FFF2-40B4-BE49-F238E27FC236}">
                <a16:creationId xmlns:a16="http://schemas.microsoft.com/office/drawing/2014/main" id="{5F56718E-A01C-0E4D-E264-57FE56BBE8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B95C3-9327-BE6F-AC49-115A0483E77F}"/>
              </a:ext>
            </a:extLst>
          </p:cNvPr>
          <p:cNvSpPr>
            <a:spLocks noGrp="1"/>
          </p:cNvSpPr>
          <p:nvPr>
            <p:ph type="sldNum" sz="quarter" idx="12"/>
          </p:nvPr>
        </p:nvSpPr>
        <p:spPr/>
        <p:txBody>
          <a:bodyPr/>
          <a:lstStyle/>
          <a:p>
            <a:fld id="{7990BC08-50EF-4BD0-9A73-820D998E2703}" type="slidenum">
              <a:rPr lang="en-US" smtClean="0"/>
              <a:t>‹#›</a:t>
            </a:fld>
            <a:endParaRPr lang="en-US"/>
          </a:p>
        </p:txBody>
      </p:sp>
    </p:spTree>
    <p:extLst>
      <p:ext uri="{BB962C8B-B14F-4D97-AF65-F5344CB8AC3E}">
        <p14:creationId xmlns:p14="http://schemas.microsoft.com/office/powerpoint/2010/main" val="37995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F74FCA-A8FC-ABEF-D960-81C4A7BDC6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95344C-5979-A8E1-F4E2-0992ED409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69FE1-63A8-5F40-B934-32B99633F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AB6D7-27A4-4D98-89E8-B9A1322EA328}" type="datetimeFigureOut">
              <a:rPr lang="en-US" smtClean="0"/>
              <a:t>1/18/2023</a:t>
            </a:fld>
            <a:endParaRPr lang="en-US"/>
          </a:p>
        </p:txBody>
      </p:sp>
      <p:sp>
        <p:nvSpPr>
          <p:cNvPr id="5" name="Footer Placeholder 4">
            <a:extLst>
              <a:ext uri="{FF2B5EF4-FFF2-40B4-BE49-F238E27FC236}">
                <a16:creationId xmlns:a16="http://schemas.microsoft.com/office/drawing/2014/main" id="{F6E94D30-B838-90BF-B45D-FA3C3AC9D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262A12-DAF7-AADC-7270-1778E325A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0BC08-50EF-4BD0-9A73-820D998E2703}" type="slidenum">
              <a:rPr lang="en-US" smtClean="0"/>
              <a:t>‹#›</a:t>
            </a:fld>
            <a:endParaRPr lang="en-US"/>
          </a:p>
        </p:txBody>
      </p:sp>
    </p:spTree>
    <p:extLst>
      <p:ext uri="{BB962C8B-B14F-4D97-AF65-F5344CB8AC3E}">
        <p14:creationId xmlns:p14="http://schemas.microsoft.com/office/powerpoint/2010/main" val="137630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7460F8-7073-9FC1-FC04-CA535049EE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3B5ADFA-77AE-1B22-F2F7-D78A3EEBFFAB}"/>
              </a:ext>
            </a:extLst>
          </p:cNvPr>
          <p:cNvSpPr txBox="1"/>
          <p:nvPr/>
        </p:nvSpPr>
        <p:spPr>
          <a:xfrm>
            <a:off x="3352801" y="3044279"/>
            <a:ext cx="5194300" cy="830997"/>
          </a:xfrm>
          <a:prstGeom prst="rect">
            <a:avLst/>
          </a:prstGeom>
          <a:noFill/>
        </p:spPr>
        <p:txBody>
          <a:bodyPr wrap="square" rtlCol="0">
            <a:spAutoFit/>
          </a:bodyPr>
          <a:lstStyle/>
          <a:p>
            <a:pPr algn="ctr"/>
            <a:r>
              <a:rPr lang="en-US" sz="4800" dirty="0">
                <a:solidFill>
                  <a:schemeClr val="accent2">
                    <a:lumMod val="50000"/>
                  </a:schemeClr>
                </a:solidFill>
                <a:latin typeface="Source Sans Pro Black" panose="020B0803030403020204" pitchFamily="34" charset="0"/>
                <a:ea typeface="Source Sans Pro Black" panose="020B0803030403020204" pitchFamily="34" charset="0"/>
              </a:rPr>
              <a:t>The Holy Spirit</a:t>
            </a:r>
          </a:p>
        </p:txBody>
      </p:sp>
    </p:spTree>
    <p:extLst>
      <p:ext uri="{BB962C8B-B14F-4D97-AF65-F5344CB8AC3E}">
        <p14:creationId xmlns:p14="http://schemas.microsoft.com/office/powerpoint/2010/main" val="391744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F90BBC-11FD-1EE3-2E93-CE5D4F7915D3}"/>
              </a:ext>
            </a:extLst>
          </p:cNvPr>
          <p:cNvSpPr txBox="1"/>
          <p:nvPr/>
        </p:nvSpPr>
        <p:spPr>
          <a:xfrm>
            <a:off x="1371600" y="1615070"/>
            <a:ext cx="9448800" cy="3398238"/>
          </a:xfrm>
          <a:prstGeom prst="rect">
            <a:avLst/>
          </a:prstGeom>
          <a:noFill/>
        </p:spPr>
        <p:txBody>
          <a:bodyPr wrap="square">
            <a:spAutoFit/>
          </a:bodyPr>
          <a:lstStyle/>
          <a:p>
            <a:pPr>
              <a:lnSpc>
                <a:spcPct val="130000"/>
              </a:lnSpc>
            </a:pPr>
            <a:r>
              <a:rPr lang="en-US" sz="2800" dirty="0">
                <a:latin typeface="Fjalla One" panose="02000506040000020004" pitchFamily="2" charset="0"/>
              </a:rPr>
              <a:t>And it will happen afterward thus: I will pour out my Spirit on all flesh, and your sons and your daughters will prophesy, and your elders will dream dreams; your young men shall see visions. And also on the male slaves and on the female slaves, I will pour out my Spirit in those days.</a:t>
            </a:r>
          </a:p>
          <a:p>
            <a:pPr algn="r">
              <a:lnSpc>
                <a:spcPct val="130000"/>
              </a:lnSpc>
            </a:pPr>
            <a:r>
              <a:rPr lang="en-US" sz="2800" dirty="0">
                <a:solidFill>
                  <a:srgbClr val="C00000"/>
                </a:solidFill>
                <a:latin typeface="Fjalla One" panose="02000506040000020004" pitchFamily="2" charset="0"/>
              </a:rPr>
              <a:t>- Joel 2:28-29</a:t>
            </a:r>
          </a:p>
        </p:txBody>
      </p:sp>
    </p:spTree>
    <p:extLst>
      <p:ext uri="{BB962C8B-B14F-4D97-AF65-F5344CB8AC3E}">
        <p14:creationId xmlns:p14="http://schemas.microsoft.com/office/powerpoint/2010/main" val="11294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F90BBC-11FD-1EE3-2E93-CE5D4F7915D3}"/>
              </a:ext>
            </a:extLst>
          </p:cNvPr>
          <p:cNvSpPr txBox="1"/>
          <p:nvPr/>
        </p:nvSpPr>
        <p:spPr>
          <a:xfrm>
            <a:off x="1371600" y="1615070"/>
            <a:ext cx="9448800" cy="3398238"/>
          </a:xfrm>
          <a:prstGeom prst="rect">
            <a:avLst/>
          </a:prstGeom>
          <a:noFill/>
        </p:spPr>
        <p:txBody>
          <a:bodyPr wrap="square">
            <a:spAutoFit/>
          </a:bodyPr>
          <a:lstStyle/>
          <a:p>
            <a:pPr>
              <a:lnSpc>
                <a:spcPct val="130000"/>
              </a:lnSpc>
            </a:pPr>
            <a:r>
              <a:rPr lang="en-US" sz="2800" dirty="0">
                <a:latin typeface="Fjalla One" panose="02000506040000020004" pitchFamily="2" charset="0"/>
              </a:rPr>
              <a:t>And I will ask the Father, and he will give you another Advocate, in order that he may be with you forever—the Spirit of truth, whom the world is not able to receive, because it does not see him or know him. You know him, because he resides with you and will be in you.</a:t>
            </a:r>
          </a:p>
          <a:p>
            <a:pPr algn="r">
              <a:lnSpc>
                <a:spcPct val="130000"/>
              </a:lnSpc>
            </a:pPr>
            <a:r>
              <a:rPr lang="en-US" sz="2800" dirty="0">
                <a:solidFill>
                  <a:srgbClr val="C00000"/>
                </a:solidFill>
                <a:latin typeface="Fjalla One" panose="02000506040000020004" pitchFamily="2" charset="0"/>
              </a:rPr>
              <a:t>- John 14:16-17</a:t>
            </a:r>
          </a:p>
        </p:txBody>
      </p:sp>
    </p:spTree>
    <p:extLst>
      <p:ext uri="{BB962C8B-B14F-4D97-AF65-F5344CB8AC3E}">
        <p14:creationId xmlns:p14="http://schemas.microsoft.com/office/powerpoint/2010/main" val="387292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F90BBC-11FD-1EE3-2E93-CE5D4F7915D3}"/>
              </a:ext>
            </a:extLst>
          </p:cNvPr>
          <p:cNvSpPr txBox="1"/>
          <p:nvPr/>
        </p:nvSpPr>
        <p:spPr>
          <a:xfrm>
            <a:off x="1371600" y="1615070"/>
            <a:ext cx="9448800" cy="3398238"/>
          </a:xfrm>
          <a:prstGeom prst="rect">
            <a:avLst/>
          </a:prstGeom>
          <a:noFill/>
        </p:spPr>
        <p:txBody>
          <a:bodyPr wrap="square">
            <a:spAutoFit/>
          </a:bodyPr>
          <a:lstStyle/>
          <a:p>
            <a:pPr>
              <a:lnSpc>
                <a:spcPct val="130000"/>
              </a:lnSpc>
            </a:pPr>
            <a:r>
              <a:rPr lang="en-US" sz="2800" dirty="0">
                <a:latin typeface="Fjalla One" panose="02000506040000020004" pitchFamily="2" charset="0"/>
              </a:rPr>
              <a:t>And Peter said to them, “Repent and be baptized, each one of you, in the name of Jesus Christ for the forgiveness of your sins, and you will receive the gift of the Holy Spirit. For the promise is for you and for your children, and for all those who are far away, as many as the Lord our God calls to himself.”</a:t>
            </a:r>
          </a:p>
          <a:p>
            <a:pPr algn="r">
              <a:lnSpc>
                <a:spcPct val="130000"/>
              </a:lnSpc>
            </a:pPr>
            <a:r>
              <a:rPr lang="en-US" sz="2800" dirty="0">
                <a:solidFill>
                  <a:srgbClr val="C00000"/>
                </a:solidFill>
                <a:latin typeface="Fjalla One" panose="02000506040000020004" pitchFamily="2" charset="0"/>
              </a:rPr>
              <a:t>- Acts 2:38</a:t>
            </a:r>
          </a:p>
        </p:txBody>
      </p:sp>
    </p:spTree>
    <p:extLst>
      <p:ext uri="{BB962C8B-B14F-4D97-AF65-F5344CB8AC3E}">
        <p14:creationId xmlns:p14="http://schemas.microsoft.com/office/powerpoint/2010/main" val="26360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F90BBC-11FD-1EE3-2E93-CE5D4F7915D3}"/>
              </a:ext>
            </a:extLst>
          </p:cNvPr>
          <p:cNvSpPr txBox="1"/>
          <p:nvPr/>
        </p:nvSpPr>
        <p:spPr>
          <a:xfrm>
            <a:off x="1371600" y="1665870"/>
            <a:ext cx="9448800" cy="2838085"/>
          </a:xfrm>
          <a:prstGeom prst="rect">
            <a:avLst/>
          </a:prstGeom>
          <a:noFill/>
        </p:spPr>
        <p:txBody>
          <a:bodyPr wrap="square">
            <a:spAutoFit/>
          </a:bodyPr>
          <a:lstStyle/>
          <a:p>
            <a:pPr>
              <a:lnSpc>
                <a:spcPct val="130000"/>
              </a:lnSpc>
            </a:pPr>
            <a:r>
              <a:rPr lang="en-US" sz="2800" dirty="0">
                <a:latin typeface="Fjalla One" panose="02000506040000020004" pitchFamily="2" charset="0"/>
              </a:rPr>
              <a:t>Not that we are adequate in ourselves to consider anything as from ourselves, but our adequacy is from God, who also makes us adequate as servants of a new covenant, not of the letter, but of the Spirit, for the letter kills, but the Spirit gives life.</a:t>
            </a:r>
          </a:p>
          <a:p>
            <a:pPr algn="r">
              <a:lnSpc>
                <a:spcPct val="130000"/>
              </a:lnSpc>
            </a:pPr>
            <a:r>
              <a:rPr lang="en-US" sz="2800" dirty="0">
                <a:solidFill>
                  <a:srgbClr val="C00000"/>
                </a:solidFill>
                <a:latin typeface="Fjalla One" panose="02000506040000020004" pitchFamily="2" charset="0"/>
              </a:rPr>
              <a:t>- 2</a:t>
            </a:r>
            <a:r>
              <a:rPr lang="en-US" sz="2800" baseline="30000" dirty="0">
                <a:solidFill>
                  <a:srgbClr val="C00000"/>
                </a:solidFill>
                <a:latin typeface="Fjalla One" panose="02000506040000020004" pitchFamily="2" charset="0"/>
              </a:rPr>
              <a:t>nd</a:t>
            </a:r>
            <a:r>
              <a:rPr lang="en-US" sz="2800" dirty="0">
                <a:solidFill>
                  <a:srgbClr val="C00000"/>
                </a:solidFill>
                <a:latin typeface="Fjalla One" panose="02000506040000020004" pitchFamily="2" charset="0"/>
              </a:rPr>
              <a:t> Corinthians 3:5-6</a:t>
            </a:r>
          </a:p>
        </p:txBody>
      </p:sp>
    </p:spTree>
    <p:extLst>
      <p:ext uri="{BB962C8B-B14F-4D97-AF65-F5344CB8AC3E}">
        <p14:creationId xmlns:p14="http://schemas.microsoft.com/office/powerpoint/2010/main" val="288744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F90BBC-11FD-1EE3-2E93-CE5D4F7915D3}"/>
              </a:ext>
            </a:extLst>
          </p:cNvPr>
          <p:cNvSpPr txBox="1"/>
          <p:nvPr/>
        </p:nvSpPr>
        <p:spPr>
          <a:xfrm>
            <a:off x="1312333" y="1687036"/>
            <a:ext cx="9448800" cy="2838085"/>
          </a:xfrm>
          <a:prstGeom prst="rect">
            <a:avLst/>
          </a:prstGeom>
          <a:noFill/>
        </p:spPr>
        <p:txBody>
          <a:bodyPr wrap="square">
            <a:spAutoFit/>
          </a:bodyPr>
          <a:lstStyle/>
          <a:p>
            <a:pPr>
              <a:lnSpc>
                <a:spcPct val="130000"/>
              </a:lnSpc>
            </a:pPr>
            <a:r>
              <a:rPr lang="en-US" sz="2800" dirty="0">
                <a:latin typeface="Fjalla One" panose="02000506040000020004" pitchFamily="2" charset="0"/>
              </a:rPr>
              <a:t>recognizing this above all, that every prophecy of scripture does not come about from one’s own interpretation, for no prophecy was ever produced by the will of man, but men carried along by the Holy Spirit spoke from God.</a:t>
            </a:r>
          </a:p>
          <a:p>
            <a:pPr algn="r">
              <a:lnSpc>
                <a:spcPct val="130000"/>
              </a:lnSpc>
            </a:pPr>
            <a:r>
              <a:rPr lang="en-US" sz="2800" dirty="0">
                <a:solidFill>
                  <a:srgbClr val="C00000"/>
                </a:solidFill>
                <a:latin typeface="Fjalla One" panose="02000506040000020004" pitchFamily="2" charset="0"/>
              </a:rPr>
              <a:t>- 2</a:t>
            </a:r>
            <a:r>
              <a:rPr lang="en-US" sz="2800" baseline="30000" dirty="0">
                <a:solidFill>
                  <a:srgbClr val="C00000"/>
                </a:solidFill>
                <a:latin typeface="Fjalla One" panose="02000506040000020004" pitchFamily="2" charset="0"/>
              </a:rPr>
              <a:t>nd</a:t>
            </a:r>
            <a:r>
              <a:rPr lang="en-US" sz="2800" dirty="0">
                <a:solidFill>
                  <a:srgbClr val="C00000"/>
                </a:solidFill>
                <a:latin typeface="Fjalla One" panose="02000506040000020004" pitchFamily="2" charset="0"/>
              </a:rPr>
              <a:t> Peter 1:20-21</a:t>
            </a:r>
          </a:p>
        </p:txBody>
      </p:sp>
    </p:spTree>
    <p:extLst>
      <p:ext uri="{BB962C8B-B14F-4D97-AF65-F5344CB8AC3E}">
        <p14:creationId xmlns:p14="http://schemas.microsoft.com/office/powerpoint/2010/main" val="3569537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C374814-4B25-E600-A284-5EC03705572F}"/>
              </a:ext>
            </a:extLst>
          </p:cNvPr>
          <p:cNvSpPr txBox="1">
            <a:spLocks/>
          </p:cNvSpPr>
          <p:nvPr/>
        </p:nvSpPr>
        <p:spPr>
          <a:xfrm>
            <a:off x="677334" y="609600"/>
            <a:ext cx="8596668" cy="1320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Landasans Medium" panose="00000606000000000000" pitchFamily="50" charset="0"/>
              </a:rPr>
              <a:t>The </a:t>
            </a:r>
            <a:r>
              <a:rPr lang="en-US" sz="4800" dirty="0">
                <a:solidFill>
                  <a:srgbClr val="C00000"/>
                </a:solidFill>
                <a:latin typeface="Landasans Medium" panose="00000606000000000000" pitchFamily="50" charset="0"/>
              </a:rPr>
              <a:t>Function</a:t>
            </a:r>
            <a:r>
              <a:rPr lang="en-US" sz="4800" dirty="0">
                <a:latin typeface="Landasans Medium" panose="00000606000000000000" pitchFamily="50" charset="0"/>
              </a:rPr>
              <a:t> of the Holy Spirit</a:t>
            </a:r>
          </a:p>
        </p:txBody>
      </p:sp>
      <p:sp>
        <p:nvSpPr>
          <p:cNvPr id="4" name="Content Placeholder 2">
            <a:extLst>
              <a:ext uri="{FF2B5EF4-FFF2-40B4-BE49-F238E27FC236}">
                <a16:creationId xmlns:a16="http://schemas.microsoft.com/office/drawing/2014/main" id="{D7D2DDF3-3BDC-035B-193E-2591193FAA7F}"/>
              </a:ext>
            </a:extLst>
          </p:cNvPr>
          <p:cNvSpPr txBox="1">
            <a:spLocks/>
          </p:cNvSpPr>
          <p:nvPr/>
        </p:nvSpPr>
        <p:spPr>
          <a:xfrm>
            <a:off x="677334" y="1841736"/>
            <a:ext cx="8596668" cy="46230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u="sng" dirty="0">
                <a:latin typeface="Landasans Medium" panose="00000606000000000000" pitchFamily="50" charset="0"/>
              </a:rPr>
              <a:t>Aside from names used, other descriptions help explain the work of the Spirit</a:t>
            </a:r>
          </a:p>
          <a:p>
            <a:r>
              <a:rPr lang="en-US" sz="3300" dirty="0">
                <a:latin typeface="Landasans Medium" panose="00000606000000000000" pitchFamily="50" charset="0"/>
              </a:rPr>
              <a:t>Renewal in salvation – </a:t>
            </a:r>
            <a:r>
              <a:rPr lang="en-US" sz="3300" dirty="0">
                <a:solidFill>
                  <a:srgbClr val="C00000"/>
                </a:solidFill>
                <a:latin typeface="Landasans Medium" panose="00000606000000000000" pitchFamily="50" charset="0"/>
              </a:rPr>
              <a:t>Titus 3:4-7; 1</a:t>
            </a:r>
            <a:r>
              <a:rPr lang="en-US" sz="3300" baseline="30000" dirty="0">
                <a:solidFill>
                  <a:srgbClr val="C00000"/>
                </a:solidFill>
                <a:latin typeface="Landasans Medium" panose="00000606000000000000" pitchFamily="50" charset="0"/>
              </a:rPr>
              <a:t>st</a:t>
            </a:r>
            <a:r>
              <a:rPr lang="en-US" sz="3300" dirty="0">
                <a:solidFill>
                  <a:srgbClr val="C00000"/>
                </a:solidFill>
                <a:latin typeface="Landasans Medium" panose="00000606000000000000" pitchFamily="50" charset="0"/>
              </a:rPr>
              <a:t> Cor. 12:13</a:t>
            </a:r>
          </a:p>
          <a:p>
            <a:r>
              <a:rPr lang="en-US" sz="3300" dirty="0">
                <a:latin typeface="Landasans Medium" panose="00000606000000000000" pitchFamily="50" charset="0"/>
              </a:rPr>
              <a:t>Instruction – </a:t>
            </a:r>
            <a:r>
              <a:rPr lang="en-US" sz="3300" dirty="0">
                <a:solidFill>
                  <a:srgbClr val="C00000"/>
                </a:solidFill>
                <a:latin typeface="Landasans Medium" panose="00000606000000000000" pitchFamily="50" charset="0"/>
              </a:rPr>
              <a:t>Nehemiah 9:20; Psalm 143:10</a:t>
            </a:r>
          </a:p>
          <a:p>
            <a:r>
              <a:rPr lang="en-US" sz="3300" dirty="0">
                <a:latin typeface="Landasans Medium" panose="00000606000000000000" pitchFamily="50" charset="0"/>
              </a:rPr>
              <a:t>Provided the Word: </a:t>
            </a:r>
            <a:r>
              <a:rPr lang="en-US" sz="3300" dirty="0">
                <a:solidFill>
                  <a:srgbClr val="C00000"/>
                </a:solidFill>
                <a:latin typeface="Landasans Medium" panose="00000606000000000000" pitchFamily="50" charset="0"/>
              </a:rPr>
              <a:t>2</a:t>
            </a:r>
            <a:r>
              <a:rPr lang="en-US" sz="3300" baseline="30000" dirty="0">
                <a:solidFill>
                  <a:srgbClr val="C00000"/>
                </a:solidFill>
                <a:latin typeface="Landasans Medium" panose="00000606000000000000" pitchFamily="50" charset="0"/>
              </a:rPr>
              <a:t>nd</a:t>
            </a:r>
            <a:r>
              <a:rPr lang="en-US" sz="3300" dirty="0">
                <a:solidFill>
                  <a:srgbClr val="C00000"/>
                </a:solidFill>
                <a:latin typeface="Landasans Medium" panose="00000606000000000000" pitchFamily="50" charset="0"/>
              </a:rPr>
              <a:t> Peter 1:20-21</a:t>
            </a:r>
          </a:p>
          <a:p>
            <a:r>
              <a:rPr lang="en-US" sz="3300" dirty="0">
                <a:solidFill>
                  <a:srgbClr val="404040"/>
                </a:solidFill>
                <a:latin typeface="Landasans Medium" panose="00000606000000000000" pitchFamily="50" charset="0"/>
              </a:rPr>
              <a:t>Confirmed the Word: </a:t>
            </a:r>
            <a:r>
              <a:rPr lang="en-US" sz="3300" dirty="0">
                <a:solidFill>
                  <a:srgbClr val="C00000"/>
                </a:solidFill>
                <a:latin typeface="Landasans Medium" panose="00000606000000000000" pitchFamily="50" charset="0"/>
              </a:rPr>
              <a:t>Hebrews 2:1-3</a:t>
            </a:r>
          </a:p>
          <a:p>
            <a:r>
              <a:rPr lang="en-US" sz="3300" dirty="0">
                <a:latin typeface="Landasans Medium" panose="00000606000000000000" pitchFamily="50" charset="0"/>
              </a:rPr>
              <a:t>Assists Believers: </a:t>
            </a:r>
            <a:r>
              <a:rPr lang="en-US" sz="3300" dirty="0">
                <a:solidFill>
                  <a:srgbClr val="C00000"/>
                </a:solidFill>
                <a:latin typeface="Landasans Medium" panose="00000606000000000000" pitchFamily="50" charset="0"/>
              </a:rPr>
              <a:t>Romans 8:26</a:t>
            </a:r>
          </a:p>
          <a:p>
            <a:r>
              <a:rPr lang="en-US" sz="3300" dirty="0">
                <a:latin typeface="Landasans Medium" panose="00000606000000000000" pitchFamily="50" charset="0"/>
              </a:rPr>
              <a:t>Equips for service: </a:t>
            </a:r>
            <a:r>
              <a:rPr lang="en-US" sz="3300" dirty="0">
                <a:solidFill>
                  <a:srgbClr val="C00000"/>
                </a:solidFill>
                <a:latin typeface="Landasans Medium" panose="00000606000000000000" pitchFamily="50" charset="0"/>
              </a:rPr>
              <a:t>1</a:t>
            </a:r>
            <a:r>
              <a:rPr lang="en-US" sz="3300" baseline="30000" dirty="0">
                <a:solidFill>
                  <a:srgbClr val="C00000"/>
                </a:solidFill>
                <a:latin typeface="Landasans Medium" panose="00000606000000000000" pitchFamily="50" charset="0"/>
              </a:rPr>
              <a:t>st</a:t>
            </a:r>
            <a:r>
              <a:rPr lang="en-US" sz="3300" dirty="0">
                <a:solidFill>
                  <a:srgbClr val="C00000"/>
                </a:solidFill>
                <a:latin typeface="Landasans Medium" panose="00000606000000000000" pitchFamily="50" charset="0"/>
              </a:rPr>
              <a:t> Corinthians 12:7</a:t>
            </a: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p:txBody>
      </p:sp>
    </p:spTree>
    <p:extLst>
      <p:ext uri="{BB962C8B-B14F-4D97-AF65-F5344CB8AC3E}">
        <p14:creationId xmlns:p14="http://schemas.microsoft.com/office/powerpoint/2010/main" val="356186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12B5F37-7744-C88C-4514-F2AEBB6DC58F}"/>
              </a:ext>
            </a:extLst>
          </p:cNvPr>
          <p:cNvSpPr txBox="1"/>
          <p:nvPr/>
        </p:nvSpPr>
        <p:spPr>
          <a:xfrm>
            <a:off x="1717014" y="2335529"/>
            <a:ext cx="8757971" cy="2308324"/>
          </a:xfrm>
          <a:prstGeom prst="rect">
            <a:avLst/>
          </a:prstGeom>
          <a:noFill/>
        </p:spPr>
        <p:txBody>
          <a:bodyPr wrap="square" rtlCol="0">
            <a:spAutoFit/>
          </a:bodyPr>
          <a:lstStyle/>
          <a:p>
            <a:pPr algn="ctr"/>
            <a:r>
              <a:rPr lang="en-US" sz="7200" dirty="0">
                <a:latin typeface="Landasans Medium" panose="00000606000000000000" pitchFamily="50" charset="0"/>
                <a:ea typeface="Source Sans Pro Black" panose="020B0803030403020204" pitchFamily="34" charset="0"/>
              </a:rPr>
              <a:t>What do you think about when you think about the </a:t>
            </a:r>
            <a:r>
              <a:rPr lang="en-US" sz="7200" dirty="0">
                <a:solidFill>
                  <a:srgbClr val="C00000"/>
                </a:solidFill>
                <a:latin typeface="Landasans Medium" panose="00000606000000000000" pitchFamily="50" charset="0"/>
                <a:ea typeface="Source Sans Pro Black" panose="020B0803030403020204" pitchFamily="34" charset="0"/>
              </a:rPr>
              <a:t>Holy Spirit?</a:t>
            </a:r>
          </a:p>
        </p:txBody>
      </p:sp>
    </p:spTree>
    <p:extLst>
      <p:ext uri="{BB962C8B-B14F-4D97-AF65-F5344CB8AC3E}">
        <p14:creationId xmlns:p14="http://schemas.microsoft.com/office/powerpoint/2010/main" val="311496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81885" y="178152"/>
            <a:ext cx="10239394" cy="6441839"/>
          </a:xfrm>
          <a:prstGeom prst="rect">
            <a:avLst/>
          </a:prstGeom>
        </p:spPr>
      </p:pic>
      <p:pic>
        <p:nvPicPr>
          <p:cNvPr id="5" name="Picture 4"/>
          <p:cNvPicPr>
            <a:picLocks noChangeAspect="1"/>
          </p:cNvPicPr>
          <p:nvPr/>
        </p:nvPicPr>
        <p:blipFill>
          <a:blip r:embed="rId3"/>
          <a:stretch>
            <a:fillRect/>
          </a:stretch>
        </p:blipFill>
        <p:spPr>
          <a:xfrm>
            <a:off x="2328953" y="1311010"/>
            <a:ext cx="6500423" cy="4176122"/>
          </a:xfrm>
          <a:prstGeom prst="rect">
            <a:avLst/>
          </a:prstGeom>
          <a:ln w="28575">
            <a:solidFill>
              <a:schemeClr val="tx1"/>
            </a:solidFill>
          </a:ln>
          <a:effectLst>
            <a:outerShdw blurRad="50800" dist="139700" dir="5400000" algn="t" rotWithShape="0">
              <a:prstClr val="black">
                <a:alpha val="40000"/>
              </a:prstClr>
            </a:outerShdw>
          </a:effectLst>
        </p:spPr>
      </p:pic>
    </p:spTree>
    <p:extLst>
      <p:ext uri="{BB962C8B-B14F-4D97-AF65-F5344CB8AC3E}">
        <p14:creationId xmlns:p14="http://schemas.microsoft.com/office/powerpoint/2010/main" val="15175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9B540030-2CAB-B2F7-B467-6C1FD6BA6EBC}"/>
              </a:ext>
            </a:extLst>
          </p:cNvPr>
          <p:cNvSpPr txBox="1">
            <a:spLocks/>
          </p:cNvSpPr>
          <p:nvPr/>
        </p:nvSpPr>
        <p:spPr>
          <a:xfrm>
            <a:off x="677334" y="609600"/>
            <a:ext cx="8596668" cy="1320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Landasans Medium" panose="00000606000000000000" pitchFamily="50" charset="0"/>
              </a:rPr>
              <a:t>The </a:t>
            </a:r>
            <a:r>
              <a:rPr lang="en-US" sz="4800" dirty="0">
                <a:solidFill>
                  <a:srgbClr val="C00000"/>
                </a:solidFill>
                <a:latin typeface="Landasans Medium" panose="00000606000000000000" pitchFamily="50" charset="0"/>
              </a:rPr>
              <a:t>Person</a:t>
            </a:r>
            <a:r>
              <a:rPr lang="en-US" sz="4800" dirty="0">
                <a:latin typeface="Landasans Medium" panose="00000606000000000000" pitchFamily="50" charset="0"/>
              </a:rPr>
              <a:t> of the Holy Spirit</a:t>
            </a:r>
          </a:p>
        </p:txBody>
      </p:sp>
      <p:sp>
        <p:nvSpPr>
          <p:cNvPr id="5" name="Content Placeholder 2">
            <a:extLst>
              <a:ext uri="{FF2B5EF4-FFF2-40B4-BE49-F238E27FC236}">
                <a16:creationId xmlns:a16="http://schemas.microsoft.com/office/drawing/2014/main" id="{30B7AF00-3819-40B8-973F-8E6A3A65C7D7}"/>
              </a:ext>
            </a:extLst>
          </p:cNvPr>
          <p:cNvSpPr txBox="1">
            <a:spLocks/>
          </p:cNvSpPr>
          <p:nvPr/>
        </p:nvSpPr>
        <p:spPr>
          <a:xfrm>
            <a:off x="677334" y="2160589"/>
            <a:ext cx="9630058" cy="39225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4400" dirty="0">
                <a:latin typeface="Landasans Medium" panose="00000606000000000000" pitchFamily="50" charset="0"/>
              </a:rPr>
              <a:t>When you say someone is a person, what do you mean?</a:t>
            </a:r>
          </a:p>
          <a:p>
            <a:pPr>
              <a:spcAft>
                <a:spcPts val="1200"/>
              </a:spcAft>
            </a:pPr>
            <a:r>
              <a:rPr lang="en-US" sz="4400" dirty="0">
                <a:latin typeface="Landasans Medium" panose="00000606000000000000" pitchFamily="50" charset="0"/>
              </a:rPr>
              <a:t>A person possesses </a:t>
            </a:r>
            <a:r>
              <a:rPr lang="en-US" sz="4400" dirty="0">
                <a:solidFill>
                  <a:srgbClr val="C00000"/>
                </a:solidFill>
                <a:latin typeface="Landasans Medium" panose="00000606000000000000" pitchFamily="50" charset="0"/>
              </a:rPr>
              <a:t>understanding, emotions</a:t>
            </a:r>
            <a:r>
              <a:rPr lang="en-US" sz="4400" dirty="0">
                <a:latin typeface="Landasans Medium" panose="00000606000000000000" pitchFamily="50" charset="0"/>
              </a:rPr>
              <a:t>, and </a:t>
            </a:r>
            <a:r>
              <a:rPr lang="en-US" sz="4400" dirty="0">
                <a:solidFill>
                  <a:srgbClr val="C00000"/>
                </a:solidFill>
                <a:latin typeface="Landasans Medium" panose="00000606000000000000" pitchFamily="50" charset="0"/>
              </a:rPr>
              <a:t>volition</a:t>
            </a:r>
            <a:r>
              <a:rPr lang="en-US" sz="4400" dirty="0">
                <a:latin typeface="Landasans Medium" panose="00000606000000000000" pitchFamily="50" charset="0"/>
              </a:rPr>
              <a:t> (a will)</a:t>
            </a:r>
          </a:p>
          <a:p>
            <a:pPr>
              <a:spcAft>
                <a:spcPts val="1200"/>
              </a:spcAft>
            </a:pPr>
            <a:r>
              <a:rPr lang="en-US" sz="4400" dirty="0">
                <a:latin typeface="Landasans Medium" panose="00000606000000000000" pitchFamily="50" charset="0"/>
              </a:rPr>
              <a:t>It is not our job to “assume” things about God, it is our job to learn and accept what He has revealed </a:t>
            </a:r>
          </a:p>
        </p:txBody>
      </p:sp>
    </p:spTree>
    <p:extLst>
      <p:ext uri="{BB962C8B-B14F-4D97-AF65-F5344CB8AC3E}">
        <p14:creationId xmlns:p14="http://schemas.microsoft.com/office/powerpoint/2010/main" val="20365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C374814-4B25-E600-A284-5EC03705572F}"/>
              </a:ext>
            </a:extLst>
          </p:cNvPr>
          <p:cNvSpPr txBox="1">
            <a:spLocks/>
          </p:cNvSpPr>
          <p:nvPr/>
        </p:nvSpPr>
        <p:spPr>
          <a:xfrm>
            <a:off x="677334" y="609600"/>
            <a:ext cx="8596668" cy="1320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Landasans Medium" panose="00000606000000000000" pitchFamily="50" charset="0"/>
              </a:rPr>
              <a:t>The </a:t>
            </a:r>
            <a:r>
              <a:rPr lang="en-US" sz="4800" dirty="0">
                <a:solidFill>
                  <a:srgbClr val="C00000"/>
                </a:solidFill>
                <a:latin typeface="Landasans Medium" panose="00000606000000000000" pitchFamily="50" charset="0"/>
              </a:rPr>
              <a:t>Person</a:t>
            </a:r>
            <a:r>
              <a:rPr lang="en-US" sz="4800" dirty="0">
                <a:latin typeface="Landasans Medium" panose="00000606000000000000" pitchFamily="50" charset="0"/>
              </a:rPr>
              <a:t> of the Holy Spirit</a:t>
            </a:r>
          </a:p>
        </p:txBody>
      </p:sp>
      <p:sp>
        <p:nvSpPr>
          <p:cNvPr id="6" name="Content Placeholder 2">
            <a:extLst>
              <a:ext uri="{FF2B5EF4-FFF2-40B4-BE49-F238E27FC236}">
                <a16:creationId xmlns:a16="http://schemas.microsoft.com/office/drawing/2014/main" id="{E71B949D-B37A-102C-66DC-6D55333EC07C}"/>
              </a:ext>
            </a:extLst>
          </p:cNvPr>
          <p:cNvSpPr txBox="1">
            <a:spLocks/>
          </p:cNvSpPr>
          <p:nvPr/>
        </p:nvSpPr>
        <p:spPr>
          <a:xfrm>
            <a:off x="677334" y="2160590"/>
            <a:ext cx="10072232" cy="110065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200" dirty="0">
                <a:latin typeface="Landasans Medium" panose="00000606000000000000" pitchFamily="50" charset="0"/>
              </a:rPr>
              <a:t>When you see the Holy Spirit in Scripture, what is occurring?</a:t>
            </a: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p:txBody>
      </p:sp>
      <p:sp>
        <p:nvSpPr>
          <p:cNvPr id="7" name="TextBox 6">
            <a:extLst>
              <a:ext uri="{FF2B5EF4-FFF2-40B4-BE49-F238E27FC236}">
                <a16:creationId xmlns:a16="http://schemas.microsoft.com/office/drawing/2014/main" id="{4F94DF08-7716-1025-65E5-C8321E681DCD}"/>
              </a:ext>
            </a:extLst>
          </p:cNvPr>
          <p:cNvSpPr txBox="1"/>
          <p:nvPr/>
        </p:nvSpPr>
        <p:spPr>
          <a:xfrm>
            <a:off x="1888343" y="3153940"/>
            <a:ext cx="3739896" cy="1692771"/>
          </a:xfrm>
          <a:prstGeom prst="rect">
            <a:avLst/>
          </a:prstGeom>
          <a:noFill/>
        </p:spPr>
        <p:txBody>
          <a:bodyPr wrap="square" rtlCol="0">
            <a:spAutoFit/>
          </a:bodyPr>
          <a:lstStyle/>
          <a:p>
            <a:r>
              <a:rPr lang="en-US" sz="4000" dirty="0">
                <a:latin typeface="Landasans Medium" panose="00000606000000000000" pitchFamily="50" charset="0"/>
              </a:rPr>
              <a:t>1</a:t>
            </a:r>
            <a:r>
              <a:rPr lang="en-US" sz="4000" baseline="30000" dirty="0">
                <a:latin typeface="Landasans Medium" panose="00000606000000000000" pitchFamily="50" charset="0"/>
              </a:rPr>
              <a:t>st</a:t>
            </a:r>
            <a:r>
              <a:rPr lang="en-US" sz="4000" dirty="0">
                <a:latin typeface="Landasans Medium" panose="00000606000000000000" pitchFamily="50" charset="0"/>
              </a:rPr>
              <a:t> Corinthians 12:11</a:t>
            </a:r>
          </a:p>
          <a:p>
            <a:pPr lvl="1"/>
            <a:r>
              <a:rPr lang="en-US" sz="3600" dirty="0">
                <a:latin typeface="Landasans Medium" panose="00000606000000000000" pitchFamily="50" charset="0"/>
              </a:rPr>
              <a:t>The Spirit </a:t>
            </a:r>
            <a:r>
              <a:rPr lang="en-US" sz="3600" dirty="0">
                <a:solidFill>
                  <a:srgbClr val="C00000"/>
                </a:solidFill>
                <a:latin typeface="Landasans Medium" panose="00000606000000000000" pitchFamily="50" charset="0"/>
              </a:rPr>
              <a:t>decides</a:t>
            </a:r>
          </a:p>
          <a:p>
            <a:endParaRPr lang="en-US" sz="2800" dirty="0">
              <a:latin typeface="Landasans Medium" panose="00000606000000000000" pitchFamily="50" charset="0"/>
            </a:endParaRPr>
          </a:p>
        </p:txBody>
      </p:sp>
      <p:sp>
        <p:nvSpPr>
          <p:cNvPr id="8" name="TextBox 7">
            <a:extLst>
              <a:ext uri="{FF2B5EF4-FFF2-40B4-BE49-F238E27FC236}">
                <a16:creationId xmlns:a16="http://schemas.microsoft.com/office/drawing/2014/main" id="{3EE50911-237C-9A89-471F-D2D71128C853}"/>
              </a:ext>
            </a:extLst>
          </p:cNvPr>
          <p:cNvSpPr txBox="1"/>
          <p:nvPr/>
        </p:nvSpPr>
        <p:spPr>
          <a:xfrm>
            <a:off x="5885775" y="3202404"/>
            <a:ext cx="3739896" cy="1261884"/>
          </a:xfrm>
          <a:prstGeom prst="rect">
            <a:avLst/>
          </a:prstGeom>
          <a:noFill/>
        </p:spPr>
        <p:txBody>
          <a:bodyPr wrap="square" rtlCol="0">
            <a:spAutoFit/>
          </a:bodyPr>
          <a:lstStyle/>
          <a:p>
            <a:r>
              <a:rPr lang="en-US" sz="4000" dirty="0">
                <a:latin typeface="Landasans Medium" panose="00000606000000000000" pitchFamily="50" charset="0"/>
              </a:rPr>
              <a:t>1</a:t>
            </a:r>
            <a:r>
              <a:rPr lang="en-US" sz="4000" baseline="30000" dirty="0">
                <a:latin typeface="Landasans Medium" panose="00000606000000000000" pitchFamily="50" charset="0"/>
              </a:rPr>
              <a:t>st</a:t>
            </a:r>
            <a:r>
              <a:rPr lang="en-US" sz="4000" dirty="0">
                <a:latin typeface="Landasans Medium" panose="00000606000000000000" pitchFamily="50" charset="0"/>
              </a:rPr>
              <a:t> Corinthians 2:9-12</a:t>
            </a:r>
          </a:p>
          <a:p>
            <a:pPr lvl="1"/>
            <a:r>
              <a:rPr lang="en-US" sz="3600" dirty="0">
                <a:latin typeface="Landasans Medium" panose="00000606000000000000" pitchFamily="50" charset="0"/>
              </a:rPr>
              <a:t>The Spirit </a:t>
            </a:r>
            <a:r>
              <a:rPr lang="en-US" sz="3600" dirty="0">
                <a:solidFill>
                  <a:srgbClr val="C00000"/>
                </a:solidFill>
                <a:latin typeface="Landasans Medium" panose="00000606000000000000" pitchFamily="50" charset="0"/>
              </a:rPr>
              <a:t>searches</a:t>
            </a:r>
          </a:p>
        </p:txBody>
      </p:sp>
      <p:sp>
        <p:nvSpPr>
          <p:cNvPr id="9" name="TextBox 8">
            <a:extLst>
              <a:ext uri="{FF2B5EF4-FFF2-40B4-BE49-F238E27FC236}">
                <a16:creationId xmlns:a16="http://schemas.microsoft.com/office/drawing/2014/main" id="{10D42463-B254-D185-6848-4BCFF22D9C9E}"/>
              </a:ext>
            </a:extLst>
          </p:cNvPr>
          <p:cNvSpPr txBox="1"/>
          <p:nvPr/>
        </p:nvSpPr>
        <p:spPr>
          <a:xfrm>
            <a:off x="1815363" y="4738989"/>
            <a:ext cx="3739896" cy="1261884"/>
          </a:xfrm>
          <a:prstGeom prst="rect">
            <a:avLst/>
          </a:prstGeom>
          <a:noFill/>
        </p:spPr>
        <p:txBody>
          <a:bodyPr wrap="square" rtlCol="0">
            <a:spAutoFit/>
          </a:bodyPr>
          <a:lstStyle/>
          <a:p>
            <a:r>
              <a:rPr lang="en-US" sz="4000" dirty="0">
                <a:latin typeface="Landasans Medium" panose="00000606000000000000" pitchFamily="50" charset="0"/>
              </a:rPr>
              <a:t>Romans 8:26-27</a:t>
            </a:r>
          </a:p>
          <a:p>
            <a:pPr lvl="1"/>
            <a:r>
              <a:rPr lang="en-US" sz="3600" dirty="0">
                <a:latin typeface="Landasans Medium" panose="00000606000000000000" pitchFamily="50" charset="0"/>
              </a:rPr>
              <a:t>The Spirit’s </a:t>
            </a:r>
            <a:r>
              <a:rPr lang="en-US" sz="3600" dirty="0">
                <a:solidFill>
                  <a:srgbClr val="C00000"/>
                </a:solidFill>
                <a:latin typeface="Landasans Medium" panose="00000606000000000000" pitchFamily="50" charset="0"/>
              </a:rPr>
              <a:t>mind</a:t>
            </a:r>
          </a:p>
        </p:txBody>
      </p:sp>
      <p:sp>
        <p:nvSpPr>
          <p:cNvPr id="10" name="TextBox 9">
            <a:extLst>
              <a:ext uri="{FF2B5EF4-FFF2-40B4-BE49-F238E27FC236}">
                <a16:creationId xmlns:a16="http://schemas.microsoft.com/office/drawing/2014/main" id="{03D166B5-6367-52BE-9FFF-E90D3CB02BAC}"/>
              </a:ext>
            </a:extLst>
          </p:cNvPr>
          <p:cNvSpPr txBox="1"/>
          <p:nvPr/>
        </p:nvSpPr>
        <p:spPr>
          <a:xfrm>
            <a:off x="5889591" y="4738989"/>
            <a:ext cx="3739896" cy="1261884"/>
          </a:xfrm>
          <a:prstGeom prst="rect">
            <a:avLst/>
          </a:prstGeom>
          <a:noFill/>
        </p:spPr>
        <p:txBody>
          <a:bodyPr wrap="square" rtlCol="0">
            <a:spAutoFit/>
          </a:bodyPr>
          <a:lstStyle/>
          <a:p>
            <a:r>
              <a:rPr lang="en-US" sz="4000" dirty="0">
                <a:latin typeface="Landasans Medium" panose="00000606000000000000" pitchFamily="50" charset="0"/>
              </a:rPr>
              <a:t>Ephesians 4:30</a:t>
            </a:r>
          </a:p>
          <a:p>
            <a:pPr lvl="1"/>
            <a:r>
              <a:rPr lang="en-US" sz="3600" dirty="0">
                <a:latin typeface="Landasans Medium" panose="00000606000000000000" pitchFamily="50" charset="0"/>
              </a:rPr>
              <a:t>The Spirit </a:t>
            </a:r>
            <a:r>
              <a:rPr lang="en-US" sz="3600" dirty="0">
                <a:solidFill>
                  <a:srgbClr val="C00000"/>
                </a:solidFill>
                <a:latin typeface="Landasans Medium" panose="00000606000000000000" pitchFamily="50" charset="0"/>
              </a:rPr>
              <a:t>feels</a:t>
            </a:r>
          </a:p>
        </p:txBody>
      </p:sp>
    </p:spTree>
    <p:extLst>
      <p:ext uri="{BB962C8B-B14F-4D97-AF65-F5344CB8AC3E}">
        <p14:creationId xmlns:p14="http://schemas.microsoft.com/office/powerpoint/2010/main" val="398104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C374814-4B25-E600-A284-5EC03705572F}"/>
              </a:ext>
            </a:extLst>
          </p:cNvPr>
          <p:cNvSpPr txBox="1">
            <a:spLocks/>
          </p:cNvSpPr>
          <p:nvPr/>
        </p:nvSpPr>
        <p:spPr>
          <a:xfrm>
            <a:off x="677334" y="609600"/>
            <a:ext cx="8596668" cy="1320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Landasans Medium" panose="00000606000000000000" pitchFamily="50" charset="0"/>
              </a:rPr>
              <a:t>The </a:t>
            </a:r>
            <a:r>
              <a:rPr lang="en-US" sz="4800" dirty="0">
                <a:solidFill>
                  <a:srgbClr val="C00000"/>
                </a:solidFill>
                <a:latin typeface="Landasans Medium" panose="00000606000000000000" pitchFamily="50" charset="0"/>
              </a:rPr>
              <a:t>Uniqueness</a:t>
            </a:r>
            <a:r>
              <a:rPr lang="en-US" sz="4800" dirty="0">
                <a:latin typeface="Landasans Medium" panose="00000606000000000000" pitchFamily="50" charset="0"/>
              </a:rPr>
              <a:t> of the Holy Spirit</a:t>
            </a:r>
          </a:p>
        </p:txBody>
      </p:sp>
      <p:sp>
        <p:nvSpPr>
          <p:cNvPr id="4" name="Content Placeholder 2">
            <a:extLst>
              <a:ext uri="{FF2B5EF4-FFF2-40B4-BE49-F238E27FC236}">
                <a16:creationId xmlns:a16="http://schemas.microsoft.com/office/drawing/2014/main" id="{34DC7E3B-A3FA-8F63-1A3E-93AA1E4F7882}"/>
              </a:ext>
            </a:extLst>
          </p:cNvPr>
          <p:cNvSpPr txBox="1">
            <a:spLocks/>
          </p:cNvSpPr>
          <p:nvPr/>
        </p:nvSpPr>
        <p:spPr>
          <a:xfrm>
            <a:off x="677334" y="1841736"/>
            <a:ext cx="8596668" cy="462307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latin typeface="Landasans Medium" panose="00000606000000000000" pitchFamily="50" charset="0"/>
              </a:rPr>
              <a:t>Notice the distinctions between the Spirit and others:</a:t>
            </a:r>
          </a:p>
          <a:p>
            <a:r>
              <a:rPr lang="en-US" sz="4000" dirty="0">
                <a:solidFill>
                  <a:srgbClr val="C00000"/>
                </a:solidFill>
                <a:latin typeface="Landasans Medium" panose="00000606000000000000" pitchFamily="50" charset="0"/>
              </a:rPr>
              <a:t>John 14:16-17</a:t>
            </a:r>
          </a:p>
          <a:p>
            <a:pPr lvl="1"/>
            <a:r>
              <a:rPr lang="en-US" sz="3600" dirty="0">
                <a:latin typeface="Landasans Medium" panose="00000606000000000000" pitchFamily="50" charset="0"/>
              </a:rPr>
              <a:t>Jesus was distinct from who would come afterwards</a:t>
            </a:r>
          </a:p>
          <a:p>
            <a:r>
              <a:rPr lang="en-US" sz="4000" dirty="0">
                <a:solidFill>
                  <a:srgbClr val="C00000"/>
                </a:solidFill>
                <a:latin typeface="Landasans Medium" panose="00000606000000000000" pitchFamily="50" charset="0"/>
              </a:rPr>
              <a:t>2</a:t>
            </a:r>
            <a:r>
              <a:rPr lang="en-US" sz="4000" baseline="30000" dirty="0">
                <a:solidFill>
                  <a:srgbClr val="C00000"/>
                </a:solidFill>
                <a:latin typeface="Landasans Medium" panose="00000606000000000000" pitchFamily="50" charset="0"/>
              </a:rPr>
              <a:t>nd</a:t>
            </a:r>
            <a:r>
              <a:rPr lang="en-US" sz="4000" dirty="0">
                <a:solidFill>
                  <a:srgbClr val="C00000"/>
                </a:solidFill>
                <a:latin typeface="Landasans Medium" panose="00000606000000000000" pitchFamily="50" charset="0"/>
              </a:rPr>
              <a:t> Corinthians 13:14</a:t>
            </a:r>
          </a:p>
          <a:p>
            <a:pPr lvl="1"/>
            <a:r>
              <a:rPr lang="en-US" sz="3600" dirty="0">
                <a:latin typeface="Landasans Medium" panose="00000606000000000000" pitchFamily="50" charset="0"/>
              </a:rPr>
              <a:t>There is communion with each individual</a:t>
            </a:r>
          </a:p>
          <a:p>
            <a:r>
              <a:rPr lang="en-US" sz="4000" dirty="0">
                <a:solidFill>
                  <a:srgbClr val="C00000"/>
                </a:solidFill>
                <a:latin typeface="Landasans Medium" panose="00000606000000000000" pitchFamily="50" charset="0"/>
              </a:rPr>
              <a:t>Matthew 28:18-19</a:t>
            </a:r>
          </a:p>
          <a:p>
            <a:pPr lvl="1"/>
            <a:r>
              <a:rPr lang="en-US" sz="3600" dirty="0">
                <a:latin typeface="Landasans Medium" panose="00000606000000000000" pitchFamily="50" charset="0"/>
              </a:rPr>
              <a:t>Three different names are given</a:t>
            </a:r>
          </a:p>
          <a:p>
            <a:pPr lvl="1"/>
            <a:r>
              <a:rPr lang="en-US" sz="4000" dirty="0">
                <a:solidFill>
                  <a:srgbClr val="C00000"/>
                </a:solidFill>
                <a:latin typeface="Landasans Medium" panose="00000606000000000000" pitchFamily="50" charset="0"/>
              </a:rPr>
              <a:t>Luke 3:21-22</a:t>
            </a: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p:txBody>
      </p:sp>
    </p:spTree>
    <p:extLst>
      <p:ext uri="{BB962C8B-B14F-4D97-AF65-F5344CB8AC3E}">
        <p14:creationId xmlns:p14="http://schemas.microsoft.com/office/powerpoint/2010/main" val="194168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C374814-4B25-E600-A284-5EC03705572F}"/>
              </a:ext>
            </a:extLst>
          </p:cNvPr>
          <p:cNvSpPr txBox="1">
            <a:spLocks/>
          </p:cNvSpPr>
          <p:nvPr/>
        </p:nvSpPr>
        <p:spPr>
          <a:xfrm>
            <a:off x="677334" y="609600"/>
            <a:ext cx="8596668" cy="1320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Landasans Medium" panose="00000606000000000000" pitchFamily="50" charset="0"/>
              </a:rPr>
              <a:t>The </a:t>
            </a:r>
            <a:r>
              <a:rPr lang="en-US" sz="4800" dirty="0">
                <a:solidFill>
                  <a:srgbClr val="C00000"/>
                </a:solidFill>
                <a:latin typeface="Landasans Medium" panose="00000606000000000000" pitchFamily="50" charset="0"/>
              </a:rPr>
              <a:t>Divinity</a:t>
            </a:r>
            <a:r>
              <a:rPr lang="en-US" sz="4800" dirty="0">
                <a:latin typeface="Landasans Medium" panose="00000606000000000000" pitchFamily="50" charset="0"/>
              </a:rPr>
              <a:t> of the Holy Spirit</a:t>
            </a:r>
          </a:p>
        </p:txBody>
      </p:sp>
      <p:sp>
        <p:nvSpPr>
          <p:cNvPr id="5" name="Content Placeholder 2">
            <a:extLst>
              <a:ext uri="{FF2B5EF4-FFF2-40B4-BE49-F238E27FC236}">
                <a16:creationId xmlns:a16="http://schemas.microsoft.com/office/drawing/2014/main" id="{E6E6E7DE-EBD3-2247-79DB-DB8381719C41}"/>
              </a:ext>
            </a:extLst>
          </p:cNvPr>
          <p:cNvSpPr txBox="1">
            <a:spLocks/>
          </p:cNvSpPr>
          <p:nvPr/>
        </p:nvSpPr>
        <p:spPr>
          <a:xfrm>
            <a:off x="677334" y="1841736"/>
            <a:ext cx="8596668" cy="46230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a:latin typeface="Landasans Medium" panose="00000606000000000000" pitchFamily="50" charset="0"/>
                <a:ea typeface="Source Sans Pro" panose="020B0503030403020204" pitchFamily="34" charset="0"/>
              </a:rPr>
              <a:t>The Holy Spirit is not just distinct, He is </a:t>
            </a:r>
            <a:r>
              <a:rPr lang="en-US" sz="4400" u="sng" dirty="0">
                <a:latin typeface="Landasans Medium" panose="00000606000000000000" pitchFamily="50" charset="0"/>
                <a:ea typeface="Source Sans Pro" panose="020B0503030403020204" pitchFamily="34" charset="0"/>
              </a:rPr>
              <a:t>divine</a:t>
            </a:r>
          </a:p>
          <a:p>
            <a:r>
              <a:rPr lang="en-US" sz="4000" dirty="0">
                <a:latin typeface="Landasans Medium" panose="00000606000000000000" pitchFamily="50" charset="0"/>
                <a:ea typeface="Source Sans Pro" panose="020B0503030403020204" pitchFamily="34" charset="0"/>
              </a:rPr>
              <a:t>He is eternal in nature, like God</a:t>
            </a:r>
          </a:p>
          <a:p>
            <a:pPr lvl="1"/>
            <a:r>
              <a:rPr lang="en-US" sz="3600" dirty="0">
                <a:solidFill>
                  <a:srgbClr val="C00000"/>
                </a:solidFill>
                <a:latin typeface="Landasans Medium" panose="00000606000000000000" pitchFamily="50" charset="0"/>
                <a:ea typeface="Source Sans Pro" panose="020B0503030403020204" pitchFamily="34" charset="0"/>
              </a:rPr>
              <a:t>Hebrews 9:14</a:t>
            </a:r>
          </a:p>
          <a:p>
            <a:r>
              <a:rPr lang="en-US" sz="4000" dirty="0">
                <a:latin typeface="Landasans Medium" panose="00000606000000000000" pitchFamily="50" charset="0"/>
                <a:ea typeface="Source Sans Pro" panose="020B0503030403020204" pitchFamily="34" charset="0"/>
              </a:rPr>
              <a:t>He is everywhere</a:t>
            </a:r>
          </a:p>
          <a:p>
            <a:pPr lvl="1"/>
            <a:r>
              <a:rPr lang="en-US" sz="3600" dirty="0">
                <a:solidFill>
                  <a:srgbClr val="C00000"/>
                </a:solidFill>
                <a:latin typeface="Landasans Medium" panose="00000606000000000000" pitchFamily="50" charset="0"/>
                <a:ea typeface="Source Sans Pro" panose="020B0503030403020204" pitchFamily="34" charset="0"/>
              </a:rPr>
              <a:t>Psalm 139:7</a:t>
            </a:r>
          </a:p>
          <a:p>
            <a:r>
              <a:rPr lang="en-US" sz="4000" dirty="0">
                <a:latin typeface="Landasans Medium" panose="00000606000000000000" pitchFamily="50" charset="0"/>
                <a:ea typeface="Source Sans Pro" panose="020B0503030403020204" pitchFamily="34" charset="0"/>
              </a:rPr>
              <a:t>Scripture gives Him divine association with God</a:t>
            </a:r>
          </a:p>
          <a:p>
            <a:r>
              <a:rPr lang="en-US" sz="4000" dirty="0">
                <a:solidFill>
                  <a:srgbClr val="C00000"/>
                </a:solidFill>
                <a:latin typeface="Landasans Medium" panose="00000606000000000000" pitchFamily="50" charset="0"/>
                <a:ea typeface="Source Sans Pro" panose="020B0503030403020204" pitchFamily="34" charset="0"/>
              </a:rPr>
              <a:t>1</a:t>
            </a:r>
            <a:r>
              <a:rPr lang="en-US" sz="4000" baseline="30000" dirty="0">
                <a:solidFill>
                  <a:srgbClr val="C00000"/>
                </a:solidFill>
                <a:latin typeface="Landasans Medium" panose="00000606000000000000" pitchFamily="50" charset="0"/>
                <a:ea typeface="Source Sans Pro" panose="020B0503030403020204" pitchFamily="34" charset="0"/>
              </a:rPr>
              <a:t>st</a:t>
            </a:r>
            <a:r>
              <a:rPr lang="en-US" sz="4000" dirty="0">
                <a:solidFill>
                  <a:srgbClr val="C00000"/>
                </a:solidFill>
                <a:latin typeface="Landasans Medium" panose="00000606000000000000" pitchFamily="50" charset="0"/>
                <a:ea typeface="Source Sans Pro" panose="020B0503030403020204" pitchFamily="34" charset="0"/>
              </a:rPr>
              <a:t> Corinthians 12:4-6</a:t>
            </a: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p:txBody>
      </p:sp>
    </p:spTree>
    <p:extLst>
      <p:ext uri="{BB962C8B-B14F-4D97-AF65-F5344CB8AC3E}">
        <p14:creationId xmlns:p14="http://schemas.microsoft.com/office/powerpoint/2010/main" val="29352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4F90BBC-11FD-1EE3-2E93-CE5D4F7915D3}"/>
              </a:ext>
            </a:extLst>
          </p:cNvPr>
          <p:cNvSpPr txBox="1"/>
          <p:nvPr/>
        </p:nvSpPr>
        <p:spPr>
          <a:xfrm>
            <a:off x="1371600" y="2355904"/>
            <a:ext cx="9448800" cy="1283044"/>
          </a:xfrm>
          <a:prstGeom prst="rect">
            <a:avLst/>
          </a:prstGeom>
          <a:noFill/>
        </p:spPr>
        <p:txBody>
          <a:bodyPr wrap="square">
            <a:spAutoFit/>
          </a:bodyPr>
          <a:lstStyle/>
          <a:p>
            <a:pPr algn="ctr">
              <a:lnSpc>
                <a:spcPct val="130000"/>
              </a:lnSpc>
            </a:pPr>
            <a:r>
              <a:rPr lang="en-US" sz="6600" dirty="0">
                <a:latin typeface="Fjalla One" panose="02000506040000020004" pitchFamily="2" charset="0"/>
              </a:rPr>
              <a:t>The Spirit of God is </a:t>
            </a:r>
            <a:r>
              <a:rPr lang="en-US" sz="6600" dirty="0">
                <a:solidFill>
                  <a:srgbClr val="C00000"/>
                </a:solidFill>
                <a:latin typeface="Fjalla One" panose="02000506040000020004" pitchFamily="2" charset="0"/>
              </a:rPr>
              <a:t>POWER</a:t>
            </a:r>
          </a:p>
        </p:txBody>
      </p:sp>
    </p:spTree>
    <p:extLst>
      <p:ext uri="{BB962C8B-B14F-4D97-AF65-F5344CB8AC3E}">
        <p14:creationId xmlns:p14="http://schemas.microsoft.com/office/powerpoint/2010/main" val="164249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D931E8-D2EA-1297-71E8-669A627745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0C374814-4B25-E600-A284-5EC03705572F}"/>
              </a:ext>
            </a:extLst>
          </p:cNvPr>
          <p:cNvSpPr txBox="1">
            <a:spLocks/>
          </p:cNvSpPr>
          <p:nvPr/>
        </p:nvSpPr>
        <p:spPr>
          <a:xfrm>
            <a:off x="677334" y="609600"/>
            <a:ext cx="8596668" cy="13208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Landasans Medium" panose="00000606000000000000" pitchFamily="50" charset="0"/>
              </a:rPr>
              <a:t>The </a:t>
            </a:r>
            <a:r>
              <a:rPr lang="en-US" sz="4800" dirty="0">
                <a:solidFill>
                  <a:srgbClr val="C00000"/>
                </a:solidFill>
                <a:latin typeface="Landasans Medium" panose="00000606000000000000" pitchFamily="50" charset="0"/>
              </a:rPr>
              <a:t>Function</a:t>
            </a:r>
            <a:r>
              <a:rPr lang="en-US" sz="4800" dirty="0">
                <a:latin typeface="Landasans Medium" panose="00000606000000000000" pitchFamily="50" charset="0"/>
              </a:rPr>
              <a:t> of the Holy Spirit</a:t>
            </a:r>
          </a:p>
        </p:txBody>
      </p:sp>
      <p:sp>
        <p:nvSpPr>
          <p:cNvPr id="5" name="Content Placeholder 2">
            <a:extLst>
              <a:ext uri="{FF2B5EF4-FFF2-40B4-BE49-F238E27FC236}">
                <a16:creationId xmlns:a16="http://schemas.microsoft.com/office/drawing/2014/main" id="{742B0078-395C-1443-C178-5C0396624A9A}"/>
              </a:ext>
            </a:extLst>
          </p:cNvPr>
          <p:cNvSpPr txBox="1">
            <a:spLocks/>
          </p:cNvSpPr>
          <p:nvPr/>
        </p:nvSpPr>
        <p:spPr>
          <a:xfrm>
            <a:off x="677333" y="1563441"/>
            <a:ext cx="9550031" cy="492681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u="sng" dirty="0">
                <a:latin typeface="Landasans Medium" panose="00000606000000000000" pitchFamily="50" charset="0"/>
              </a:rPr>
              <a:t>Names always help us identify and characterize an individual </a:t>
            </a:r>
          </a:p>
          <a:p>
            <a:r>
              <a:rPr lang="en-US" sz="3600" dirty="0">
                <a:latin typeface="Landasans Medium" panose="00000606000000000000" pitchFamily="50" charset="0"/>
              </a:rPr>
              <a:t>The Spirit, Spirit of God, – </a:t>
            </a:r>
            <a:r>
              <a:rPr lang="en-US" sz="3600" dirty="0">
                <a:solidFill>
                  <a:srgbClr val="C00000"/>
                </a:solidFill>
                <a:latin typeface="Landasans Medium" panose="00000606000000000000" pitchFamily="50" charset="0"/>
              </a:rPr>
              <a:t>John 3:5-8</a:t>
            </a:r>
          </a:p>
          <a:p>
            <a:r>
              <a:rPr lang="en-US" sz="3600" dirty="0">
                <a:latin typeface="Landasans Medium" panose="00000606000000000000" pitchFamily="50" charset="0"/>
              </a:rPr>
              <a:t>The Holy Spirit – </a:t>
            </a:r>
            <a:r>
              <a:rPr lang="en-US" sz="3600" dirty="0">
                <a:solidFill>
                  <a:srgbClr val="C00000"/>
                </a:solidFill>
                <a:latin typeface="Landasans Medium" panose="00000606000000000000" pitchFamily="50" charset="0"/>
              </a:rPr>
              <a:t>Romans 1:4</a:t>
            </a:r>
          </a:p>
          <a:p>
            <a:r>
              <a:rPr lang="en-US" sz="3600" dirty="0">
                <a:latin typeface="Landasans Medium" panose="00000606000000000000" pitchFamily="50" charset="0"/>
              </a:rPr>
              <a:t>The Spirit of Truth – </a:t>
            </a:r>
            <a:r>
              <a:rPr lang="en-US" sz="3600" dirty="0">
                <a:solidFill>
                  <a:srgbClr val="C00000"/>
                </a:solidFill>
                <a:latin typeface="Landasans Medium" panose="00000606000000000000" pitchFamily="50" charset="0"/>
              </a:rPr>
              <a:t>John 16:13</a:t>
            </a:r>
          </a:p>
          <a:p>
            <a:r>
              <a:rPr lang="en-US" sz="3600" dirty="0">
                <a:latin typeface="Landasans Medium" panose="00000606000000000000" pitchFamily="50" charset="0"/>
              </a:rPr>
              <a:t>The Spirit of Grace – </a:t>
            </a:r>
            <a:r>
              <a:rPr lang="en-US" sz="3600" dirty="0">
                <a:solidFill>
                  <a:srgbClr val="C00000"/>
                </a:solidFill>
                <a:latin typeface="Landasans Medium" panose="00000606000000000000" pitchFamily="50" charset="0"/>
              </a:rPr>
              <a:t>Hebrews 10:29</a:t>
            </a:r>
          </a:p>
          <a:p>
            <a:r>
              <a:rPr lang="en-US" sz="3600" dirty="0">
                <a:latin typeface="Landasans Medium" panose="00000606000000000000" pitchFamily="50" charset="0"/>
              </a:rPr>
              <a:t>The Helper – </a:t>
            </a:r>
            <a:r>
              <a:rPr lang="en-US" sz="3600" dirty="0">
                <a:solidFill>
                  <a:srgbClr val="C00000"/>
                </a:solidFill>
                <a:latin typeface="Landasans Medium" panose="00000606000000000000" pitchFamily="50" charset="0"/>
              </a:rPr>
              <a:t>John 14:26</a:t>
            </a:r>
          </a:p>
          <a:p>
            <a:r>
              <a:rPr lang="en-US" sz="3600" dirty="0">
                <a:latin typeface="Landasans Medium" panose="00000606000000000000" pitchFamily="50" charset="0"/>
              </a:rPr>
              <a:t>The Spirit of Wisdom And Understanding – </a:t>
            </a:r>
            <a:r>
              <a:rPr lang="en-US" sz="3600" dirty="0">
                <a:solidFill>
                  <a:srgbClr val="C00000"/>
                </a:solidFill>
                <a:latin typeface="Landasans Medium" panose="00000606000000000000" pitchFamily="50" charset="0"/>
              </a:rPr>
              <a:t>Isaiah 11:2, Eph. 1:17</a:t>
            </a:r>
          </a:p>
          <a:p>
            <a:r>
              <a:rPr lang="en-US" sz="3600" dirty="0">
                <a:solidFill>
                  <a:schemeClr val="tx1">
                    <a:lumMod val="85000"/>
                    <a:lumOff val="15000"/>
                  </a:schemeClr>
                </a:solidFill>
                <a:latin typeface="Landasans Medium" panose="00000606000000000000" pitchFamily="50" charset="0"/>
              </a:rPr>
              <a:t>The Spirit of </a:t>
            </a:r>
            <a:r>
              <a:rPr lang="en-US" sz="3600" dirty="0">
                <a:latin typeface="Landasans Medium" panose="00000606000000000000" pitchFamily="50" charset="0"/>
              </a:rPr>
              <a:t>Promise, Guarantee </a:t>
            </a:r>
            <a:r>
              <a:rPr lang="en-US" sz="3600" dirty="0">
                <a:solidFill>
                  <a:schemeClr val="tx1">
                    <a:lumMod val="85000"/>
                    <a:lumOff val="15000"/>
                  </a:schemeClr>
                </a:solidFill>
                <a:latin typeface="Landasans Medium" panose="00000606000000000000" pitchFamily="50" charset="0"/>
              </a:rPr>
              <a:t>– </a:t>
            </a:r>
            <a:r>
              <a:rPr lang="en-US" sz="3600" dirty="0">
                <a:solidFill>
                  <a:srgbClr val="C00000"/>
                </a:solidFill>
                <a:latin typeface="Landasans Medium" panose="00000606000000000000" pitchFamily="50" charset="0"/>
              </a:rPr>
              <a:t>Eph. 1:13, 2</a:t>
            </a:r>
            <a:r>
              <a:rPr lang="en-US" sz="3600" baseline="30000" dirty="0">
                <a:solidFill>
                  <a:srgbClr val="C00000"/>
                </a:solidFill>
                <a:latin typeface="Landasans Medium" panose="00000606000000000000" pitchFamily="50" charset="0"/>
              </a:rPr>
              <a:t>nd</a:t>
            </a:r>
            <a:r>
              <a:rPr lang="en-US" sz="3600" dirty="0">
                <a:solidFill>
                  <a:srgbClr val="C00000"/>
                </a:solidFill>
                <a:latin typeface="Landasans Medium" panose="00000606000000000000" pitchFamily="50" charset="0"/>
              </a:rPr>
              <a:t> Cor. 1:22</a:t>
            </a:r>
            <a:endParaRPr lang="en-US" sz="3600" dirty="0">
              <a:latin typeface="Landasans Medium" panose="00000606000000000000"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a:p>
            <a:endParaRPr lang="en-US" dirty="0">
              <a:latin typeface="Delicious Heavy" pitchFamily="50" charset="0"/>
            </a:endParaRPr>
          </a:p>
        </p:txBody>
      </p:sp>
    </p:spTree>
    <p:extLst>
      <p:ext uri="{BB962C8B-B14F-4D97-AF65-F5344CB8AC3E}">
        <p14:creationId xmlns:p14="http://schemas.microsoft.com/office/powerpoint/2010/main" val="28110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3495</TotalTime>
  <Words>658</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Fjalla One</vt:lpstr>
      <vt:lpstr>Source Sans Pro Black</vt:lpstr>
      <vt:lpstr>Calibri Light</vt:lpstr>
      <vt:lpstr>Delicious Heavy</vt:lpstr>
      <vt:lpstr>Calibri</vt:lpstr>
      <vt:lpstr>Landasans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TRAMELL, STEVEN A</dc:creator>
  <cp:lastModifiedBy>TRAMELL, STEVEN A</cp:lastModifiedBy>
  <cp:revision>15</cp:revision>
  <dcterms:created xsi:type="dcterms:W3CDTF">2022-12-01T01:06:38Z</dcterms:created>
  <dcterms:modified xsi:type="dcterms:W3CDTF">2023-01-19T02:08:14Z</dcterms:modified>
</cp:coreProperties>
</file>